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12" r:id="rId2"/>
    <p:sldId id="273" r:id="rId3"/>
    <p:sldId id="314" r:id="rId4"/>
    <p:sldId id="318" r:id="rId5"/>
    <p:sldId id="313" r:id="rId6"/>
    <p:sldId id="316" r:id="rId7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2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FFFFFF"/>
    <a:srgbClr val="008000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9027" autoAdjust="0"/>
    <p:restoredTop sz="94614" autoAdjust="0"/>
  </p:normalViewPr>
  <p:slideViewPr>
    <p:cSldViewPr>
      <p:cViewPr varScale="1">
        <p:scale>
          <a:sx n="69" d="100"/>
          <a:sy n="69" d="100"/>
        </p:scale>
        <p:origin x="-1968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439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439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solidFill>
                  <a:schemeClr val="tx1"/>
                </a:solidFill>
              </a:defRPr>
            </a:lvl1pPr>
          </a:lstStyle>
          <a:p>
            <a:fld id="{CC3D83A1-EAF0-49E3-AF88-8B6DAAEF814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439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490" y="4416267"/>
            <a:ext cx="5487022" cy="4182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439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solidFill>
                  <a:schemeClr val="tx1"/>
                </a:solidFill>
              </a:defRPr>
            </a:lvl1pPr>
          </a:lstStyle>
          <a:p>
            <a:fld id="{9644D0B0-FA23-4A40-BC95-799BAA7350F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486CA-7676-48AC-8363-07B87A75332D}" type="slidenum">
              <a:rPr lang="en-US"/>
              <a:pPr/>
              <a:t>2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486CA-7676-48AC-8363-07B87A75332D}" type="slidenum">
              <a:rPr lang="en-US"/>
              <a:pPr/>
              <a:t>3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486CA-7676-48AC-8363-07B87A75332D}" type="slidenum">
              <a:rPr lang="en-US"/>
              <a:pPr/>
              <a:t>4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486CA-7676-48AC-8363-07B87A75332D}" type="slidenum">
              <a:rPr lang="en-US"/>
              <a:pPr/>
              <a:t>5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486CA-7676-48AC-8363-07B87A75332D}" type="slidenum">
              <a:rPr lang="en-US"/>
              <a:pPr/>
              <a:t>6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0A1904-1D0F-4B27-B187-628276D426A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2B401A-91CD-4314-B37F-9F0F236993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7A117B-F8F0-47C1-AD43-3FB2419D773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A50CC0-4298-4A1B-AF5B-3FDB67627C0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C733FD-2F19-405A-AC6E-572E490277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AD9767-7C31-4667-9777-9C89E85D33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C40197-C0C2-4D68-8D0F-19FF55C02C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977D09-3991-4AAC-8D94-2862210F4FD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85C243-7C10-4F9F-995A-C9D6EDB2D6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136FB1-AD75-42DA-A066-6F138542662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0EA443-33A6-48BA-BE90-55F03FF9F86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1"/>
                </a:solidFill>
              </a:defRPr>
            </a:lvl1pPr>
          </a:lstStyle>
          <a:p>
            <a:fld id="{917527D7-CFBD-4B49-AEE6-C0382507A80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25000" t="5000" r="2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0129" y="2286000"/>
            <a:ext cx="6724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3600" dirty="0" smtClean="0">
                <a:solidFill>
                  <a:schemeClr val="tx1"/>
                </a:solidFill>
              </a:rPr>
              <a:t>ECE 802, Electric Motor Control</a:t>
            </a:r>
          </a:p>
          <a:p>
            <a:pPr algn="ctr" eaLnBrk="1" hangingPunct="1"/>
            <a:endParaRPr lang="en-US" sz="3600" dirty="0" smtClean="0">
              <a:solidFill>
                <a:schemeClr val="tx1"/>
              </a:solidFill>
            </a:endParaRPr>
          </a:p>
          <a:p>
            <a:pPr algn="ctr" eaLnBrk="1" hangingPunct="1"/>
            <a:r>
              <a:rPr lang="en-US" sz="3600" dirty="0" smtClean="0"/>
              <a:t>Synchrophasors</a:t>
            </a:r>
            <a:endParaRPr lang="en-US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1D278-4971-407D-BF4F-38004C1D6274}" type="slidenum">
              <a:rPr lang="en-US"/>
              <a:pPr/>
              <a:t>2</a:t>
            </a:fld>
            <a:endParaRPr lang="en-US"/>
          </a:p>
        </p:txBody>
      </p:sp>
      <p:sp>
        <p:nvSpPr>
          <p:cNvPr id="169030" name="Text Box 70"/>
          <p:cNvSpPr txBox="1">
            <a:spLocks noChangeArrowheads="1"/>
          </p:cNvSpPr>
          <p:nvPr/>
        </p:nvSpPr>
        <p:spPr bwMode="auto">
          <a:xfrm>
            <a:off x="762000" y="997089"/>
            <a:ext cx="7543800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1450" indent="-171450"/>
            <a:r>
              <a:rPr lang="en-US" sz="2000" dirty="0" smtClean="0"/>
              <a:t>History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2000" dirty="0" smtClean="0"/>
              <a:t>Symmetrical component distance relay introduced in the 1970s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2000" dirty="0" smtClean="0"/>
              <a:t>Phasor measurement unit (PMU) introduced in the 1980s by Virginia Tech researchers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2000" dirty="0" smtClean="0"/>
              <a:t>PMUs were manufactured by </a:t>
            </a:r>
            <a:r>
              <a:rPr lang="en-US" sz="2000" dirty="0" err="1" smtClean="0"/>
              <a:t>Macrodyne</a:t>
            </a:r>
            <a:r>
              <a:rPr lang="en-US" sz="2000" dirty="0" smtClean="0"/>
              <a:t> in the 19990s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2000" dirty="0" smtClean="0"/>
              <a:t>Today, PMU capability is being built in to many power system components</a:t>
            </a:r>
            <a:r>
              <a:rPr lang="en-US" sz="2000" dirty="0" smtClean="0"/>
              <a:t> </a:t>
            </a:r>
            <a:endParaRPr lang="en-US" sz="2000" dirty="0" smtClean="0"/>
          </a:p>
          <a:p>
            <a:pPr marL="171450" indent="-171450"/>
            <a:endParaRPr lang="en-US" sz="2000" dirty="0" smtClean="0"/>
          </a:p>
          <a:p>
            <a:r>
              <a:rPr lang="en-US" sz="2000" dirty="0" smtClean="0"/>
              <a:t>Goals: Achieve real-time state estimation (situational awareness) of the power system leading to better control and stability</a:t>
            </a:r>
          </a:p>
          <a:p>
            <a:pPr marL="171450" indent="-171450"/>
            <a:endParaRPr lang="en-US" sz="2000" dirty="0" smtClean="0"/>
          </a:p>
          <a:p>
            <a:pPr marL="171450" indent="-171450"/>
            <a:r>
              <a:rPr lang="en-US" sz="2000" dirty="0" smtClean="0"/>
              <a:t>Applications</a:t>
            </a:r>
          </a:p>
          <a:p>
            <a:pPr marL="171450" indent="-171450">
              <a:buFontTx/>
              <a:buChar char="•"/>
            </a:pPr>
            <a:r>
              <a:rPr lang="en-US" sz="2000" dirty="0" smtClean="0"/>
              <a:t>Visualization of dynamic system response</a:t>
            </a:r>
          </a:p>
          <a:p>
            <a:pPr marL="171450" indent="-171450">
              <a:buFontTx/>
              <a:buChar char="•"/>
            </a:pPr>
            <a:r>
              <a:rPr lang="en-US" sz="2000" dirty="0" smtClean="0"/>
              <a:t>System wide disturbance recording </a:t>
            </a:r>
          </a:p>
          <a:p>
            <a:pPr marL="171450" indent="-171450">
              <a:buFontTx/>
              <a:buChar char="•"/>
            </a:pPr>
            <a:r>
              <a:rPr lang="en-US" sz="2000" dirty="0" smtClean="0"/>
              <a:t>Determining stability margins</a:t>
            </a:r>
          </a:p>
          <a:p>
            <a:pPr marL="171450" indent="-171450">
              <a:buFontTx/>
              <a:buChar char="•"/>
            </a:pPr>
            <a:r>
              <a:rPr lang="en-US" sz="2000" dirty="0" smtClean="0"/>
              <a:t>Wide area control</a:t>
            </a:r>
          </a:p>
          <a:p>
            <a:pPr marL="171450" indent="-171450">
              <a:buFontTx/>
              <a:buChar char="•"/>
            </a:pPr>
            <a:r>
              <a:rPr lang="en-US" sz="2000" dirty="0" smtClean="0"/>
              <a:t>Optimization and automation</a:t>
            </a:r>
          </a:p>
          <a:p>
            <a:pPr marL="171450" indent="-171450">
              <a:buFontTx/>
              <a:buChar char="•"/>
            </a:pPr>
            <a:r>
              <a:rPr lang="en-US" sz="2000" dirty="0" smtClean="0"/>
              <a:t>Generator synchronizing and control</a:t>
            </a:r>
            <a:endParaRPr lang="en-US" sz="2000" dirty="0" smtClean="0"/>
          </a:p>
        </p:txBody>
      </p:sp>
      <p:sp>
        <p:nvSpPr>
          <p:cNvPr id="169031" name="Text Box 71"/>
          <p:cNvSpPr txBox="1">
            <a:spLocks noChangeArrowheads="1"/>
          </p:cNvSpPr>
          <p:nvPr/>
        </p:nvSpPr>
        <p:spPr bwMode="auto">
          <a:xfrm>
            <a:off x="2373632" y="381000"/>
            <a:ext cx="435388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History and Application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1D278-4971-407D-BF4F-38004C1D6274}" type="slidenum">
              <a:rPr lang="en-US"/>
              <a:pPr/>
              <a:t>3</a:t>
            </a:fld>
            <a:endParaRPr lang="en-US"/>
          </a:p>
        </p:txBody>
      </p:sp>
      <p:sp>
        <p:nvSpPr>
          <p:cNvPr id="169030" name="Text Box 70"/>
          <p:cNvSpPr txBox="1">
            <a:spLocks noChangeArrowheads="1"/>
          </p:cNvSpPr>
          <p:nvPr/>
        </p:nvSpPr>
        <p:spPr bwMode="auto">
          <a:xfrm>
            <a:off x="762000" y="5352871"/>
            <a:ext cx="7315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 smtClean="0"/>
              <a:t>J. Sykes, K. </a:t>
            </a:r>
            <a:r>
              <a:rPr lang="en-US" sz="1800" dirty="0" err="1" smtClean="0"/>
              <a:t>Koellner</a:t>
            </a:r>
            <a:r>
              <a:rPr lang="en-US" sz="1800" dirty="0" smtClean="0"/>
              <a:t>, W. </a:t>
            </a:r>
            <a:r>
              <a:rPr lang="en-US" sz="1800" dirty="0" err="1" smtClean="0"/>
              <a:t>Premerlani</a:t>
            </a:r>
            <a:r>
              <a:rPr lang="en-US" sz="1800" dirty="0" smtClean="0"/>
              <a:t>, B. </a:t>
            </a:r>
            <a:r>
              <a:rPr lang="en-US" sz="1800" dirty="0" err="1" smtClean="0"/>
              <a:t>Kasztenny</a:t>
            </a:r>
            <a:r>
              <a:rPr lang="en-US" sz="1800" dirty="0" smtClean="0"/>
              <a:t>, and M. </a:t>
            </a:r>
            <a:r>
              <a:rPr lang="en-US" sz="1800" dirty="0" err="1" smtClean="0"/>
              <a:t>Adamiak</a:t>
            </a:r>
            <a:r>
              <a:rPr lang="en-US" sz="1800" dirty="0" smtClean="0"/>
              <a:t>, "Synchrophasors: A Primer and Practical Applications," </a:t>
            </a:r>
            <a:r>
              <a:rPr lang="en-US" sz="1800" i="1" dirty="0" smtClean="0"/>
              <a:t>IEEE Power Systems Conference: Advanced Metering, Protection, Control, Communication, and Distributed Resources</a:t>
            </a:r>
            <a:r>
              <a:rPr lang="en-US" sz="1800" dirty="0" smtClean="0"/>
              <a:t>, 2007.</a:t>
            </a:r>
            <a:endParaRPr lang="en-US" sz="1800" dirty="0"/>
          </a:p>
        </p:txBody>
      </p:sp>
      <p:sp>
        <p:nvSpPr>
          <p:cNvPr id="169031" name="Text Box 71"/>
          <p:cNvSpPr txBox="1">
            <a:spLocks noChangeArrowheads="1"/>
          </p:cNvSpPr>
          <p:nvPr/>
        </p:nvSpPr>
        <p:spPr bwMode="auto">
          <a:xfrm>
            <a:off x="1633761" y="381000"/>
            <a:ext cx="583364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Synchrophasor Data Collection</a:t>
            </a:r>
            <a:endParaRPr lang="en-US" dirty="0"/>
          </a:p>
        </p:txBody>
      </p:sp>
      <p:pic>
        <p:nvPicPr>
          <p:cNvPr id="7" name="Picture 6" descr="Pages from J. Sykes, Synchrophasors A Primer and Practical Applications-3.jpg"/>
          <p:cNvPicPr>
            <a:picLocks noChangeAspect="1"/>
          </p:cNvPicPr>
          <p:nvPr/>
        </p:nvPicPr>
        <p:blipFill>
          <a:blip r:embed="rId3" cstate="print"/>
          <a:srcRect l="15261" t="53333" r="15490" b="30000"/>
          <a:stretch>
            <a:fillRect/>
          </a:stretch>
        </p:blipFill>
        <p:spPr>
          <a:xfrm>
            <a:off x="0" y="3428966"/>
            <a:ext cx="5382309" cy="1676434"/>
          </a:xfrm>
          <a:prstGeom prst="rect">
            <a:avLst/>
          </a:prstGeom>
        </p:spPr>
      </p:pic>
      <p:pic>
        <p:nvPicPr>
          <p:cNvPr id="9" name="Picture 8" descr="Pages from A.G. Phadke, Synchronized Phasor Measurements . ..jpg"/>
          <p:cNvPicPr>
            <a:picLocks noChangeAspect="1"/>
          </p:cNvPicPr>
          <p:nvPr/>
        </p:nvPicPr>
        <p:blipFill>
          <a:blip r:embed="rId4" cstate="print"/>
          <a:srcRect l="12629" t="48889" r="54312" b="34444"/>
          <a:stretch>
            <a:fillRect/>
          </a:stretch>
        </p:blipFill>
        <p:spPr>
          <a:xfrm>
            <a:off x="990600" y="1143000"/>
            <a:ext cx="2971800" cy="1938130"/>
          </a:xfrm>
          <a:prstGeom prst="rect">
            <a:avLst/>
          </a:prstGeom>
        </p:spPr>
      </p:pic>
      <p:sp>
        <p:nvSpPr>
          <p:cNvPr id="10" name="Text Box 70"/>
          <p:cNvSpPr txBox="1">
            <a:spLocks noChangeArrowheads="1"/>
          </p:cNvSpPr>
          <p:nvPr/>
        </p:nvSpPr>
        <p:spPr bwMode="auto">
          <a:xfrm>
            <a:off x="4267200" y="1295400"/>
            <a:ext cx="43434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 smtClean="0"/>
              <a:t>A.G. </a:t>
            </a:r>
            <a:r>
              <a:rPr lang="en-US" sz="1800" dirty="0" err="1" smtClean="0"/>
              <a:t>Phadke</a:t>
            </a:r>
            <a:r>
              <a:rPr lang="en-US" sz="1800" dirty="0" smtClean="0"/>
              <a:t>, "Synchronized phasor measurements-a historical overview," IEEE Transmission and Distribution Conference and Exhibition, volume 1, pages 476-479, 2002.</a:t>
            </a:r>
            <a:endParaRPr lang="en-US" sz="1800" dirty="0"/>
          </a:p>
        </p:txBody>
      </p:sp>
      <p:pic>
        <p:nvPicPr>
          <p:cNvPr id="11" name="Picture 10" descr="Pages from J. Sykes, Synchrophasors A Primer and Practical Applications-5.jpg"/>
          <p:cNvPicPr>
            <a:picLocks noChangeAspect="1"/>
          </p:cNvPicPr>
          <p:nvPr/>
        </p:nvPicPr>
        <p:blipFill>
          <a:blip r:embed="rId5" cstate="print"/>
          <a:srcRect l="24706" t="41111" r="20392" b="32374"/>
          <a:stretch>
            <a:fillRect/>
          </a:stretch>
        </p:blipFill>
        <p:spPr>
          <a:xfrm>
            <a:off x="5303517" y="2857513"/>
            <a:ext cx="3840483" cy="2400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1D278-4971-407D-BF4F-38004C1D6274}" type="slidenum">
              <a:rPr lang="en-US"/>
              <a:pPr/>
              <a:t>4</a:t>
            </a:fld>
            <a:endParaRPr lang="en-US"/>
          </a:p>
        </p:txBody>
      </p:sp>
      <p:sp>
        <p:nvSpPr>
          <p:cNvPr id="169030" name="Text Box 70"/>
          <p:cNvSpPr txBox="1">
            <a:spLocks noChangeArrowheads="1"/>
          </p:cNvSpPr>
          <p:nvPr/>
        </p:nvSpPr>
        <p:spPr bwMode="auto">
          <a:xfrm>
            <a:off x="762000" y="5352871"/>
            <a:ext cx="7315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 smtClean="0"/>
              <a:t>J. Sykes, K. </a:t>
            </a:r>
            <a:r>
              <a:rPr lang="en-US" sz="1800" dirty="0" err="1" smtClean="0"/>
              <a:t>Koellner</a:t>
            </a:r>
            <a:r>
              <a:rPr lang="en-US" sz="1800" dirty="0" smtClean="0"/>
              <a:t>, W. </a:t>
            </a:r>
            <a:r>
              <a:rPr lang="en-US" sz="1800" dirty="0" err="1" smtClean="0"/>
              <a:t>Premerlani</a:t>
            </a:r>
            <a:r>
              <a:rPr lang="en-US" sz="1800" dirty="0" smtClean="0"/>
              <a:t>, B. </a:t>
            </a:r>
            <a:r>
              <a:rPr lang="en-US" sz="1800" dirty="0" err="1" smtClean="0"/>
              <a:t>Kasztenny</a:t>
            </a:r>
            <a:r>
              <a:rPr lang="en-US" sz="1800" dirty="0" smtClean="0"/>
              <a:t>, and M. </a:t>
            </a:r>
            <a:r>
              <a:rPr lang="en-US" sz="1800" dirty="0" err="1" smtClean="0"/>
              <a:t>Adamiak</a:t>
            </a:r>
            <a:r>
              <a:rPr lang="en-US" sz="1800" dirty="0" smtClean="0"/>
              <a:t>, "Synchrophasors: A Primer and Practical Applications," </a:t>
            </a:r>
            <a:r>
              <a:rPr lang="en-US" sz="1800" i="1" dirty="0" smtClean="0"/>
              <a:t>IEEE Power Systems Conference: Advanced Metering, Protection, Control, Communication, and Distributed Resources</a:t>
            </a:r>
            <a:r>
              <a:rPr lang="en-US" sz="1800" dirty="0" smtClean="0"/>
              <a:t>, 2007.</a:t>
            </a:r>
            <a:endParaRPr lang="en-US" sz="1800" dirty="0"/>
          </a:p>
        </p:txBody>
      </p:sp>
      <p:sp>
        <p:nvSpPr>
          <p:cNvPr id="169031" name="Text Box 71"/>
          <p:cNvSpPr txBox="1">
            <a:spLocks noChangeArrowheads="1"/>
          </p:cNvSpPr>
          <p:nvPr/>
        </p:nvSpPr>
        <p:spPr bwMode="auto">
          <a:xfrm>
            <a:off x="1634560" y="381000"/>
            <a:ext cx="583204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Synchrophasor Representation</a:t>
            </a:r>
            <a:endParaRPr lang="en-US" dirty="0"/>
          </a:p>
        </p:txBody>
      </p:sp>
      <p:pic>
        <p:nvPicPr>
          <p:cNvPr id="5" name="Picture 4" descr="Pages from J. Sykes, Synchrophasors A Primer and Practical Applications.jpg"/>
          <p:cNvPicPr>
            <a:picLocks noChangeAspect="1"/>
          </p:cNvPicPr>
          <p:nvPr/>
        </p:nvPicPr>
        <p:blipFill>
          <a:blip r:embed="rId3" cstate="print"/>
          <a:srcRect l="22582" t="76503" r="57810" b="21111"/>
          <a:stretch>
            <a:fillRect/>
          </a:stretch>
        </p:blipFill>
        <p:spPr>
          <a:xfrm>
            <a:off x="457200" y="2104208"/>
            <a:ext cx="2438400" cy="383994"/>
          </a:xfrm>
          <a:prstGeom prst="rect">
            <a:avLst/>
          </a:prstGeom>
        </p:spPr>
      </p:pic>
      <p:pic>
        <p:nvPicPr>
          <p:cNvPr id="6" name="Picture 5" descr="Pages from J. Sykes, Synchrophasors A Primer and Practical Applications-2.jpg"/>
          <p:cNvPicPr>
            <a:picLocks noChangeAspect="1"/>
          </p:cNvPicPr>
          <p:nvPr/>
        </p:nvPicPr>
        <p:blipFill>
          <a:blip r:embed="rId4" cstate="print"/>
          <a:srcRect l="14052" t="21111" r="73007" b="74445"/>
          <a:stretch>
            <a:fillRect/>
          </a:stretch>
        </p:blipFill>
        <p:spPr>
          <a:xfrm>
            <a:off x="457200" y="2561408"/>
            <a:ext cx="1609322" cy="715192"/>
          </a:xfrm>
          <a:prstGeom prst="rect">
            <a:avLst/>
          </a:prstGeom>
        </p:spPr>
      </p:pic>
      <p:pic>
        <p:nvPicPr>
          <p:cNvPr id="8" name="Picture 7" descr="Pages from J. Sykes, Synchrophasors A Primer and Practical Applications-4.jpg"/>
          <p:cNvPicPr>
            <a:picLocks noChangeAspect="1"/>
          </p:cNvPicPr>
          <p:nvPr/>
        </p:nvPicPr>
        <p:blipFill>
          <a:blip r:embed="rId5" cstate="print"/>
          <a:srcRect l="15490" t="58889" r="51438" b="25555"/>
          <a:stretch>
            <a:fillRect/>
          </a:stretch>
        </p:blipFill>
        <p:spPr>
          <a:xfrm>
            <a:off x="4267200" y="2297104"/>
            <a:ext cx="4112781" cy="2503496"/>
          </a:xfrm>
          <a:prstGeom prst="rect">
            <a:avLst/>
          </a:prstGeom>
        </p:spPr>
      </p:pic>
      <p:sp>
        <p:nvSpPr>
          <p:cNvPr id="10" name="Text Box 70"/>
          <p:cNvSpPr txBox="1">
            <a:spLocks noChangeArrowheads="1"/>
          </p:cNvSpPr>
          <p:nvPr/>
        </p:nvSpPr>
        <p:spPr bwMode="auto">
          <a:xfrm>
            <a:off x="457200" y="1447800"/>
            <a:ext cx="3124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1450" indent="-171450"/>
            <a:r>
              <a:rPr lang="en-US" sz="2000" dirty="0" smtClean="0"/>
              <a:t>Time signal and phasor</a:t>
            </a:r>
            <a:endParaRPr lang="en-US" sz="2000" dirty="0"/>
          </a:p>
        </p:txBody>
      </p:sp>
      <p:sp>
        <p:nvSpPr>
          <p:cNvPr id="11" name="Text Box 70"/>
          <p:cNvSpPr txBox="1">
            <a:spLocks noChangeArrowheads="1"/>
          </p:cNvSpPr>
          <p:nvPr/>
        </p:nvSpPr>
        <p:spPr bwMode="auto">
          <a:xfrm>
            <a:off x="4267200" y="1447800"/>
            <a:ext cx="4267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dirty="0" smtClean="0"/>
              <a:t>Four parameter representation, based on Taylor series expansion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1D278-4971-407D-BF4F-38004C1D6274}" type="slidenum">
              <a:rPr lang="en-US"/>
              <a:pPr/>
              <a:t>5</a:t>
            </a:fld>
            <a:endParaRPr lang="en-US"/>
          </a:p>
        </p:txBody>
      </p:sp>
      <p:sp>
        <p:nvSpPr>
          <p:cNvPr id="169030" name="Text Box 70"/>
          <p:cNvSpPr txBox="1">
            <a:spLocks noChangeArrowheads="1"/>
          </p:cNvSpPr>
          <p:nvPr/>
        </p:nvSpPr>
        <p:spPr bwMode="auto">
          <a:xfrm>
            <a:off x="914400" y="1123890"/>
            <a:ext cx="73152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1450" indent="-171450">
              <a:buFontTx/>
              <a:buChar char="•"/>
            </a:pPr>
            <a:r>
              <a:rPr lang="en-US" sz="2000" dirty="0" smtClean="0"/>
              <a:t>GPS clock</a:t>
            </a:r>
          </a:p>
          <a:p>
            <a:pPr marL="171450" indent="-171450">
              <a:buFontTx/>
              <a:buChar char="•"/>
            </a:pPr>
            <a:r>
              <a:rPr lang="en-US" sz="2000" dirty="0" smtClean="0"/>
              <a:t>Phasor measurement unit (PMU)</a:t>
            </a:r>
          </a:p>
          <a:p>
            <a:pPr marL="171450" indent="-171450">
              <a:buFontTx/>
              <a:buChar char="•"/>
            </a:pPr>
            <a:r>
              <a:rPr lang="en-US" sz="2000" dirty="0" smtClean="0"/>
              <a:t>Phasor data concentrator (PDC)</a:t>
            </a:r>
          </a:p>
          <a:p>
            <a:pPr marL="171450" indent="-171450">
              <a:buFontTx/>
              <a:buChar char="•"/>
            </a:pPr>
            <a:r>
              <a:rPr lang="en-US" sz="2000" dirty="0" smtClean="0"/>
              <a:t>Communication</a:t>
            </a:r>
          </a:p>
          <a:p>
            <a:pPr marL="171450" indent="-171450">
              <a:buFontTx/>
              <a:buChar char="•"/>
            </a:pPr>
            <a:r>
              <a:rPr lang="en-US" sz="2000" dirty="0" smtClean="0"/>
              <a:t>Visualization software</a:t>
            </a:r>
            <a:endParaRPr lang="en-US" sz="2000" dirty="0"/>
          </a:p>
        </p:txBody>
      </p:sp>
      <p:sp>
        <p:nvSpPr>
          <p:cNvPr id="169031" name="Text Box 71"/>
          <p:cNvSpPr txBox="1">
            <a:spLocks noChangeArrowheads="1"/>
          </p:cNvSpPr>
          <p:nvPr/>
        </p:nvSpPr>
        <p:spPr bwMode="auto">
          <a:xfrm>
            <a:off x="164604" y="381000"/>
            <a:ext cx="877195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Basic Components of a Synchrophasor System</a:t>
            </a:r>
            <a:endParaRPr lang="en-US" dirty="0"/>
          </a:p>
        </p:txBody>
      </p:sp>
      <p:pic>
        <p:nvPicPr>
          <p:cNvPr id="5" name="Picture 4" descr="3373_AppDraw_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999" y="2952690"/>
            <a:ext cx="8386257" cy="2501900"/>
          </a:xfrm>
          <a:prstGeom prst="rect">
            <a:avLst/>
          </a:prstGeom>
        </p:spPr>
      </p:pic>
      <p:sp>
        <p:nvSpPr>
          <p:cNvPr id="6" name="Text Box 70"/>
          <p:cNvSpPr txBox="1">
            <a:spLocks noChangeArrowheads="1"/>
          </p:cNvSpPr>
          <p:nvPr/>
        </p:nvSpPr>
        <p:spPr bwMode="auto">
          <a:xfrm>
            <a:off x="6553200" y="5162490"/>
            <a:ext cx="2057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1450" indent="-171450"/>
            <a:r>
              <a:rPr lang="en-US" sz="2000" dirty="0" smtClean="0"/>
              <a:t>www.selinc.com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1D278-4971-407D-BF4F-38004C1D6274}" type="slidenum">
              <a:rPr lang="en-US"/>
              <a:pPr/>
              <a:t>6</a:t>
            </a:fld>
            <a:endParaRPr lang="en-US"/>
          </a:p>
        </p:txBody>
      </p:sp>
      <p:sp>
        <p:nvSpPr>
          <p:cNvPr id="169031" name="Text Box 71"/>
          <p:cNvSpPr txBox="1">
            <a:spLocks noChangeArrowheads="1"/>
          </p:cNvSpPr>
          <p:nvPr/>
        </p:nvSpPr>
        <p:spPr bwMode="auto">
          <a:xfrm>
            <a:off x="1531962" y="381000"/>
            <a:ext cx="60372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Application to Generator </a:t>
            </a:r>
            <a:r>
              <a:rPr lang="en-US" dirty="0" smtClean="0"/>
              <a:t>Control</a:t>
            </a:r>
            <a:endParaRPr lang="en-US" dirty="0"/>
          </a:p>
        </p:txBody>
      </p:sp>
      <p:pic>
        <p:nvPicPr>
          <p:cNvPr id="5" name="Picture 4" descr="Pages from R.J. Best, Synchrophasor Broadcast Over Internet.jpg"/>
          <p:cNvPicPr>
            <a:picLocks noChangeAspect="1"/>
          </p:cNvPicPr>
          <p:nvPr/>
        </p:nvPicPr>
        <p:blipFill>
          <a:blip r:embed="rId3" cstate="print"/>
          <a:srcRect l="7131" t="8478" r="51126" b="60741"/>
          <a:stretch>
            <a:fillRect/>
          </a:stretch>
        </p:blipFill>
        <p:spPr>
          <a:xfrm>
            <a:off x="152400" y="1219200"/>
            <a:ext cx="5197432" cy="5108525"/>
          </a:xfrm>
          <a:prstGeom prst="rect">
            <a:avLst/>
          </a:prstGeom>
        </p:spPr>
      </p:pic>
      <p:pic>
        <p:nvPicPr>
          <p:cNvPr id="7" name="Picture 6" descr="Pages from R.J. Best, Synchrophasor Broadcast Over Internet-2.jpg"/>
          <p:cNvPicPr>
            <a:picLocks noChangeAspect="1"/>
          </p:cNvPicPr>
          <p:nvPr/>
        </p:nvPicPr>
        <p:blipFill>
          <a:blip r:embed="rId4" cstate="print"/>
          <a:srcRect l="7031" t="7778" r="51482" b="80000"/>
          <a:stretch>
            <a:fillRect/>
          </a:stretch>
        </p:blipFill>
        <p:spPr>
          <a:xfrm>
            <a:off x="5548934" y="1371600"/>
            <a:ext cx="3442666" cy="1352475"/>
          </a:xfrm>
          <a:prstGeom prst="rect">
            <a:avLst/>
          </a:prstGeom>
        </p:spPr>
      </p:pic>
      <p:sp>
        <p:nvSpPr>
          <p:cNvPr id="8" name="Text Box 70"/>
          <p:cNvSpPr txBox="1">
            <a:spLocks noChangeArrowheads="1"/>
          </p:cNvSpPr>
          <p:nvPr/>
        </p:nvSpPr>
        <p:spPr bwMode="auto">
          <a:xfrm>
            <a:off x="5486400" y="2971800"/>
            <a:ext cx="342900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 smtClean="0"/>
              <a:t>R.J. Best, D.J. Morrow, D.M. Laverty, and P.A. </a:t>
            </a:r>
            <a:r>
              <a:rPr lang="en-US" sz="1800" dirty="0" err="1" smtClean="0"/>
              <a:t>Crossley</a:t>
            </a:r>
            <a:r>
              <a:rPr lang="en-US" sz="1800" dirty="0" smtClean="0"/>
              <a:t>, "Synchrophasor Broadcast Over Internet Protocol for Distributed Generator Synchronization," </a:t>
            </a:r>
            <a:r>
              <a:rPr lang="en-US" sz="1800" i="1" dirty="0" smtClean="0"/>
              <a:t>IEEE Transactions on Power Delivery</a:t>
            </a:r>
            <a:r>
              <a:rPr lang="en-US" sz="1800" dirty="0" smtClean="0"/>
              <a:t>, volume 25, number 4, pages 2835-2841, 2010.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13539</TotalTime>
  <Words>325</Words>
  <Application>Microsoft Office PowerPoint</Application>
  <PresentationFormat>On-screen Show (4:3)</PresentationFormat>
  <Paragraphs>45</Paragraphs>
  <Slides>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Default Design</vt:lpstr>
      <vt:lpstr>Slide 1</vt:lpstr>
      <vt:lpstr>Slide 2</vt:lpstr>
      <vt:lpstr>Slide 3</vt:lpstr>
      <vt:lpstr>Slide 4</vt:lpstr>
      <vt:lpstr>Slide 5</vt:lpstr>
      <vt:lpstr>Slide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362</cp:revision>
  <cp:lastPrinted>1601-01-01T00:00:00Z</cp:lastPrinted>
  <dcterms:created xsi:type="dcterms:W3CDTF">1601-01-01T00:00:00Z</dcterms:created>
  <dcterms:modified xsi:type="dcterms:W3CDTF">2013-10-01T12:39:07Z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